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4_0.xml" ContentType="application/vnd.ms-powerpoint.comments+xml"/>
  <Override PartName="/ppt/comments/modernComment_105_0.xml" ContentType="application/vnd.ms-powerpoint.comments+xml"/>
  <Override PartName="/ppt/notesSlides/notesSlide1.xml" ContentType="application/vnd.openxmlformats-officedocument.presentationml.notesSlide+xml"/>
  <Override PartName="/ppt/comments/modernComment_10C_6E01389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17"/>
  </p:notesMasterIdLst>
  <p:sldIdLst>
    <p:sldId id="256" r:id="rId5"/>
    <p:sldId id="257" r:id="rId6"/>
    <p:sldId id="263" r:id="rId7"/>
    <p:sldId id="258" r:id="rId8"/>
    <p:sldId id="259" r:id="rId9"/>
    <p:sldId id="264" r:id="rId10"/>
    <p:sldId id="267" r:id="rId11"/>
    <p:sldId id="266" r:id="rId12"/>
    <p:sldId id="260" r:id="rId13"/>
    <p:sldId id="261" r:id="rId14"/>
    <p:sldId id="262"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33F8CC-8524-D7E5-4476-DF96773F56B3}" name="Edward Stevens" initials="ES" userId="S::k1802740@kcl.ac.uk::a425fa3b-12fb-44d9-8ef1-c9b57c4a7916" providerId="AD"/>
  <p188:author id="{25DDE1DE-722F-7635-0EFC-0D76A97D7196}" name="Rebecca Pericleous" initials="RP" userId="S::k21042666@kcl.ac.uk::0ed4d466-19cf-4693-bb91-424605e4ec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26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04_0.xml><?xml version="1.0" encoding="utf-8"?>
<p188:cmLst xmlns:a="http://schemas.openxmlformats.org/drawingml/2006/main" xmlns:r="http://schemas.openxmlformats.org/officeDocument/2006/relationships" xmlns:p188="http://schemas.microsoft.com/office/powerpoint/2018/8/main">
  <p188:cm id="{D6DE6CBE-364F-4C04-A14B-8B431711062D}" authorId="{5233F8CC-8524-D7E5-4476-DF96773F56B3}" created="2025-02-04T17:47:57.865">
    <ac:deMkLst xmlns:ac="http://schemas.microsoft.com/office/drawing/2013/main/command">
      <pc:docMk xmlns:pc="http://schemas.microsoft.com/office/powerpoint/2013/main/command"/>
      <pc:sldMk xmlns:pc="http://schemas.microsoft.com/office/powerpoint/2013/main/command" cId="0" sldId="260"/>
      <ac:spMk id="3" creationId="{00000000-0000-0000-0000-000000000000}"/>
    </ac:deMkLst>
    <p188:replyLst>
      <p188:reply id="{9AA50DBE-5300-4C20-8757-746EBD45F408}" authorId="{25DDE1DE-722F-7635-0EFC-0D76A97D7196}" created="2025-02-05T13:04:20.013">
        <p188:txBody>
          <a:bodyPr/>
          <a:lstStyle/>
          <a:p>
            <a:r>
              <a:rPr lang="en-GB"/>
              <a:t>I changed it to “small groups” an we can see on the day what’s appropriate. Edited the questions and added 10 mins for the discussion in groups - we will need more for the sharing of takeaways...</a:t>
            </a:r>
          </a:p>
        </p188:txBody>
      </p188:reply>
      <p188:reply id="{BBEF0D7A-C52B-43BB-9481-0C87F59D9C6A}" authorId="{25DDE1DE-722F-7635-0EFC-0D76A97D7196}" created="2025-02-05T15:22:56.179">
        <p188:txBody>
          <a:bodyPr/>
          <a:lstStyle/>
          <a:p>
            <a:r>
              <a:rPr lang="en-GB"/>
              <a:t>Be directive - assign a question per group</a:t>
            </a:r>
          </a:p>
        </p188:txBody>
      </p188:reply>
    </p188:replyLst>
    <p188:txBody>
      <a:bodyPr/>
      <a:lstStyle/>
      <a:p>
        <a:r>
          <a:rPr lang="en-GB"/>
          <a:t>Is two groups too little? Say we have 20 people, that would be two groups of 10. I think we might have to play this by ear. Also, the focus on ‘your’ festival makes them have specific discussions about their own festival, rather than more general discussions. So we might need to broaden to something like:
- How might engaging with activists enhance the impact of festivals?
- What barriers might exist for festivals looking to engage with activists, and how might these barriers be overcome?
Or something along those lines …
Also, include how long they have for this discussion on the slide. 10 mins?</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2BCB0A7B-8139-413F-9285-EE929CD07547}" authorId="{5233F8CC-8524-D7E5-4476-DF96773F56B3}" created="2025-02-04T17:52:28.539">
    <ac:deMkLst xmlns:ac="http://schemas.microsoft.com/office/drawing/2013/main/command">
      <pc:docMk xmlns:pc="http://schemas.microsoft.com/office/powerpoint/2013/main/command"/>
      <pc:sldMk xmlns:pc="http://schemas.microsoft.com/office/powerpoint/2013/main/command" cId="0" sldId="261"/>
      <ac:spMk id="3" creationId="{00000000-0000-0000-0000-000000000000}"/>
    </ac:deMkLst>
    <p188:replyLst>
      <p188:reply id="{6F0D2E6F-DCA7-46E7-892F-BA4BF46B30ED}" authorId="{25DDE1DE-722F-7635-0EFC-0D76A97D7196}" created="2025-02-05T14:08:44.266">
        <p188:txBody>
          <a:bodyPr/>
          <a:lstStyle/>
          <a:p>
            <a:r>
              <a:rPr lang="en-GB"/>
              <a:t>Observing a shift from ‘activists and academics’ to ‘activist-academics’ – recognising that many individuals operate in both spaces, complicating traditional distinctions and fostering new forms of engaged scholarship</a:t>
            </a:r>
          </a:p>
        </p188:txBody>
      </p188:reply>
    </p188:replyLst>
    <p188:txBody>
      <a:bodyPr/>
      <a:lstStyle/>
      <a:p>
        <a:r>
          <a:rPr lang="en-GB"/>
          <a:t>Do you want to include on this slide another bullet point around our observation of a shift from ‘activists and academics’ to ‘activist-academics’?</a:t>
        </a:r>
      </a:p>
    </p188:txBody>
  </p188:cm>
</p188:cmLst>
</file>

<file path=ppt/comments/modernComment_10C_6E01389D.xml><?xml version="1.0" encoding="utf-8"?>
<p188:cmLst xmlns:a="http://schemas.openxmlformats.org/drawingml/2006/main" xmlns:r="http://schemas.openxmlformats.org/officeDocument/2006/relationships" xmlns:p188="http://schemas.microsoft.com/office/powerpoint/2018/8/main">
  <p188:cm id="{263D9572-EFFC-42DB-99E3-B070B8F9892D}" authorId="{5233F8CC-8524-D7E5-4476-DF96773F56B3}" created="2025-02-04T17:56:25.331">
    <ac:deMkLst xmlns:ac="http://schemas.microsoft.com/office/drawing/2013/main/command">
      <pc:docMk xmlns:pc="http://schemas.microsoft.com/office/powerpoint/2013/main/command"/>
      <pc:sldMk xmlns:pc="http://schemas.microsoft.com/office/powerpoint/2013/main/command" cId="1845573789" sldId="268"/>
      <ac:spMk id="3" creationId="{53939F5F-8BAE-1B83-1C3F-3C9B375887B5}"/>
    </ac:deMkLst>
    <p188:replyLst>
      <p188:reply id="{D6F66F88-F4D7-45A9-8B02-FC6037761E50}" authorId="{25DDE1DE-722F-7635-0EFC-0D76A97D7196}" created="2025-02-05T13:08:26.554">
        <p188:txBody>
          <a:bodyPr/>
          <a:lstStyle/>
          <a:p>
            <a:r>
              <a:rPr lang="en-GB"/>
              <a:t>Preach!!! xD</a:t>
            </a:r>
          </a:p>
        </p188:txBody>
      </p188:reply>
    </p188:replyLst>
    <p188:txBody>
      <a:bodyPr/>
      <a:lstStyle/>
      <a:p>
        <a:r>
          <a:rPr lang="en-GB"/>
          <a:t>Soon to be shortlisted for a Nobel Prize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3E3F6-0D89-49C2-9625-F651FEE0F14A}" type="datetimeFigureOut">
              <a:rPr lang="en-GB" smtClean="0"/>
              <a:t>06/02/2025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D70EF-2F4A-4347-814F-6068946D92EA}" type="slidenum">
              <a:rPr lang="en-GB" smtClean="0"/>
              <a:t>‹#›</a:t>
            </a:fld>
            <a:endParaRPr lang="en-GB"/>
          </a:p>
        </p:txBody>
      </p:sp>
    </p:spTree>
    <p:extLst>
      <p:ext uri="{BB962C8B-B14F-4D97-AF65-F5344CB8AC3E}">
        <p14:creationId xmlns:p14="http://schemas.microsoft.com/office/powerpoint/2010/main" val="25779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5D70EF-2F4A-4347-814F-6068946D92EA}" type="slidenum">
              <a:rPr lang="en-GB" smtClean="0"/>
              <a:t>12</a:t>
            </a:fld>
            <a:endParaRPr lang="en-GB"/>
          </a:p>
        </p:txBody>
      </p:sp>
    </p:spTree>
    <p:extLst>
      <p:ext uri="{BB962C8B-B14F-4D97-AF65-F5344CB8AC3E}">
        <p14:creationId xmlns:p14="http://schemas.microsoft.com/office/powerpoint/2010/main" val="34116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46691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6331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2695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077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74732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CAD085-E8A6-8845-BD4E-CB4CCA059FC4}" type="datetimeFigureOut">
              <a:rPr lang="en-US" smtClean="0"/>
              <a:t>2/6/2025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51634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51977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1045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0102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CAD085-E8A6-8845-BD4E-CB4CCA059FC4}" type="datetimeFigureOut">
              <a:rPr lang="en-US" smtClean="0"/>
              <a:t>2/6/2025</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48824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CAD085-E8A6-8845-BD4E-CB4CCA059FC4}" type="datetimeFigureOut">
              <a:rPr lang="en-US" smtClean="0"/>
              <a:t>2/6/2025</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38658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CAD085-E8A6-8845-BD4E-CB4CCA059FC4}" type="datetimeFigureOut">
              <a:rPr lang="en-US" smtClean="0"/>
              <a:t>2/6/2025</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97062285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5_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C_6E01389D.xml"/><Relationship Id="rId7" Type="http://schemas.openxmlformats.org/officeDocument/2006/relationships/hyperlink" Target="https://www.kcl.ac.uk/research/parapride-activist-in-residence-sche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kcl.ac.uk/news/faculty-of-arts-and-humanities-launches-innovative-activist-in-residence-scheme" TargetMode="External"/><Relationship Id="rId5" Type="http://schemas.openxmlformats.org/officeDocument/2006/relationships/hyperlink" Target="https://www.kcl.ac.uk/news/researchers-propose-new-evaluation-framework-for-activist-in-residence-models" TargetMode="External"/><Relationship Id="rId4" Type="http://schemas.openxmlformats.org/officeDocument/2006/relationships/hyperlink" Target="https://journals.uclpress.co.uk/r4a/article/id/33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4_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4687" y="2002290"/>
            <a:ext cx="7294626" cy="1334533"/>
          </a:xfrm>
        </p:spPr>
        <p:txBody>
          <a:bodyPr>
            <a:normAutofit fontScale="90000"/>
          </a:bodyPr>
          <a:lstStyle/>
          <a:p>
            <a:r>
              <a:rPr lang="en-US" sz="2400" dirty="0">
                <a:latin typeface="Times New Roman" panose="02020603050405020304" pitchFamily="18" charset="0"/>
                <a:cs typeface="Times New Roman" panose="02020603050405020304" pitchFamily="18" charset="0"/>
              </a:rPr>
              <a:t>Learnings from Activist-in-Residence (</a:t>
            </a:r>
            <a:r>
              <a:rPr lang="en-US" sz="2400" dirty="0" err="1">
                <a:latin typeface="Times New Roman" panose="02020603050405020304" pitchFamily="18" charset="0"/>
                <a:cs typeface="Times New Roman" panose="02020603050405020304" pitchFamily="18" charset="0"/>
              </a:rPr>
              <a:t>AiR</a:t>
            </a:r>
            <a:r>
              <a:rPr lang="en-US" sz="2400" dirty="0">
                <a:latin typeface="Times New Roman" panose="02020603050405020304" pitchFamily="18" charset="0"/>
                <a:cs typeface="Times New Roman" panose="02020603050405020304" pitchFamily="18" charset="0"/>
              </a:rPr>
              <a:t>) Schemes in Universities</a:t>
            </a:r>
          </a:p>
        </p:txBody>
      </p:sp>
      <p:sp>
        <p:nvSpPr>
          <p:cNvPr id="3" name="Subtitle 2"/>
          <p:cNvSpPr>
            <a:spLocks noGrp="1"/>
          </p:cNvSpPr>
          <p:nvPr>
            <p:ph type="subTitle" idx="1"/>
          </p:nvPr>
        </p:nvSpPr>
        <p:spPr>
          <a:xfrm>
            <a:off x="2103691" y="3840971"/>
            <a:ext cx="5101209" cy="2034320"/>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UK Science Festivals Network Conference 2025</a:t>
            </a:r>
          </a:p>
          <a:p>
            <a:r>
              <a:rPr lang="en-US" sz="2400" dirty="0">
                <a:solidFill>
                  <a:schemeClr val="tx1"/>
                </a:solidFill>
                <a:latin typeface="Times New Roman" panose="02020603050405020304" pitchFamily="18" charset="0"/>
                <a:cs typeface="Times New Roman" panose="02020603050405020304" pitchFamily="18" charset="0"/>
              </a:rPr>
              <a:t>Dr Ed Stevens</a:t>
            </a:r>
          </a:p>
          <a:p>
            <a:r>
              <a:rPr lang="en-US" sz="2400" dirty="0">
                <a:solidFill>
                  <a:schemeClr val="tx1"/>
                </a:solidFill>
                <a:latin typeface="Times New Roman" panose="02020603050405020304" pitchFamily="18" charset="0"/>
                <a:cs typeface="Times New Roman" panose="02020603050405020304" pitchFamily="18" charset="0"/>
              </a:rPr>
              <a:t>Rebecca Pericleous</a:t>
            </a:r>
          </a:p>
        </p:txBody>
      </p:sp>
      <p:pic>
        <p:nvPicPr>
          <p:cNvPr id="4" name="Picture 3">
            <a:extLst>
              <a:ext uri="{FF2B5EF4-FFF2-40B4-BE49-F238E27FC236}">
                <a16:creationId xmlns:a16="http://schemas.microsoft.com/office/drawing/2014/main" id="{2D2AF388-53F5-68D4-F89B-B2B69692768B}"/>
              </a:ext>
            </a:extLst>
          </p:cNvPr>
          <p:cNvPicPr>
            <a:picLocks noChangeAspect="1"/>
          </p:cNvPicPr>
          <p:nvPr/>
        </p:nvPicPr>
        <p:blipFill>
          <a:blip r:embed="rId2"/>
          <a:stretch>
            <a:fillRect/>
          </a:stretch>
        </p:blipFill>
        <p:spPr>
          <a:xfrm>
            <a:off x="7143845" y="243264"/>
            <a:ext cx="1752124" cy="1334534"/>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p:spPr>
        <p:txBody>
          <a:bodyPr>
            <a:normAutofit/>
          </a:bodyPr>
          <a:lstStyle/>
          <a:p>
            <a:r>
              <a:rPr dirty="0">
                <a:latin typeface="Times New Roman" panose="02020603050405020304" pitchFamily="18" charset="0"/>
                <a:cs typeface="Times New Roman" panose="02020603050405020304" pitchFamily="18" charset="0"/>
              </a:rPr>
              <a:t>Reflection on Identity &amp; Collaboration</a:t>
            </a:r>
          </a:p>
        </p:txBody>
      </p:sp>
      <p:sp>
        <p:nvSpPr>
          <p:cNvPr id="3" name="Content Placeholder 2"/>
          <p:cNvSpPr>
            <a:spLocks noGrp="1"/>
          </p:cNvSpPr>
          <p:nvPr>
            <p:ph idx="1"/>
          </p:nvPr>
        </p:nvSpPr>
        <p:spPr>
          <a:xfrm>
            <a:off x="937260" y="1901000"/>
            <a:ext cx="7269480" cy="3554730"/>
          </a:xfrm>
        </p:spPr>
        <p:txBody>
          <a:bodyPr>
            <a:normAutofit/>
          </a:bodyPr>
          <a:lstStyle/>
          <a:p>
            <a:pPr marL="342900" indent="-342900">
              <a:lnSpc>
                <a:spcPct val="90000"/>
              </a:lnSpc>
              <a:buSzPts val="1000"/>
              <a:buFont typeface="Symbol" panose="05050102010706020507" pitchFamily="18" charset="2"/>
              <a:buChar char=""/>
              <a:tabLst>
                <a:tab pos="457200" algn="l"/>
              </a:tabLst>
            </a:pPr>
            <a:r>
              <a:rPr lang="en-GB"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The </a:t>
            </a:r>
            <a:r>
              <a:rPr lang="en-GB"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dual role of academics and activists</a:t>
            </a:r>
            <a:r>
              <a:rPr lang="en-GB"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in </a:t>
            </a:r>
            <a:r>
              <a:rPr lang="en-GB" sz="1600" kern="100" dirty="0" err="1">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AiR</a:t>
            </a:r>
            <a:r>
              <a:rPr lang="en-GB"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projects, we saw that academics and activists often blur and overlap roles.  What does this mean for collaboration?</a:t>
            </a:r>
          </a:p>
          <a:p>
            <a:pPr>
              <a:lnSpc>
                <a:spcPct val="90000"/>
              </a:lnSpc>
              <a:spcAft>
                <a:spcPts val="800"/>
              </a:spcAft>
            </a:pPr>
            <a:r>
              <a:rPr lang="en-GB"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Many academics do activist work without calling themselves activists. How does this shape our perception of activism?</a:t>
            </a:r>
          </a:p>
          <a:p>
            <a:pPr>
              <a:lnSpc>
                <a:spcPct val="90000"/>
              </a:lnSpc>
              <a:spcAft>
                <a:spcPts val="800"/>
              </a:spcAft>
            </a:pPr>
            <a:r>
              <a:rPr lang="en-US" sz="1600" kern="100" dirty="0">
                <a:solidFill>
                  <a:srgbClr val="404040"/>
                </a:solidFill>
                <a:latin typeface="Times New Roman" panose="02020603050405020304" pitchFamily="18" charset="0"/>
                <a:ea typeface="Aptos" panose="020B0004020202020204" pitchFamily="34" charset="0"/>
                <a:cs typeface="Times New Roman" panose="02020603050405020304" pitchFamily="18" charset="0"/>
              </a:rPr>
              <a:t>Observing a shift from ‘</a:t>
            </a:r>
            <a:r>
              <a:rPr lang="en-US" sz="1600" b="1" kern="100" dirty="0">
                <a:solidFill>
                  <a:srgbClr val="404040"/>
                </a:solidFill>
                <a:latin typeface="Times New Roman" panose="02020603050405020304" pitchFamily="18" charset="0"/>
                <a:ea typeface="Aptos" panose="020B0004020202020204" pitchFamily="34" charset="0"/>
                <a:cs typeface="Times New Roman" panose="02020603050405020304" pitchFamily="18" charset="0"/>
              </a:rPr>
              <a:t>activists and academics</a:t>
            </a:r>
            <a:r>
              <a:rPr lang="en-US" sz="1600" kern="100" dirty="0">
                <a:solidFill>
                  <a:srgbClr val="404040"/>
                </a:solidFill>
                <a:latin typeface="Times New Roman" panose="02020603050405020304" pitchFamily="18" charset="0"/>
                <a:ea typeface="Aptos" panose="020B0004020202020204" pitchFamily="34" charset="0"/>
                <a:cs typeface="Times New Roman" panose="02020603050405020304" pitchFamily="18" charset="0"/>
              </a:rPr>
              <a:t>’ to ‘</a:t>
            </a:r>
            <a:r>
              <a:rPr lang="en-US" sz="1600" b="1" kern="100" dirty="0">
                <a:solidFill>
                  <a:srgbClr val="404040"/>
                </a:solidFill>
                <a:latin typeface="Times New Roman" panose="02020603050405020304" pitchFamily="18" charset="0"/>
                <a:ea typeface="Aptos" panose="020B0004020202020204" pitchFamily="34" charset="0"/>
                <a:cs typeface="Times New Roman" panose="02020603050405020304" pitchFamily="18" charset="0"/>
              </a:rPr>
              <a:t>activist-academics</a:t>
            </a:r>
            <a:r>
              <a:rPr lang="en-US" sz="1600" kern="100" dirty="0">
                <a:solidFill>
                  <a:srgbClr val="404040"/>
                </a:solidFill>
                <a:latin typeface="Times New Roman" panose="02020603050405020304" pitchFamily="18" charset="0"/>
                <a:ea typeface="Aptos" panose="020B0004020202020204" pitchFamily="34" charset="0"/>
                <a:cs typeface="Times New Roman" panose="02020603050405020304" pitchFamily="18" charset="0"/>
              </a:rPr>
              <a:t>’.</a:t>
            </a:r>
          </a:p>
          <a:p>
            <a:pPr>
              <a:lnSpc>
                <a:spcPct val="90000"/>
              </a:lnSpc>
              <a:spcAft>
                <a:spcPts val="800"/>
              </a:spcAft>
            </a:pPr>
            <a:r>
              <a:rPr lang="en-GB"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Challenges of “activist” identity in academic spaces</a:t>
            </a:r>
            <a:r>
              <a:rPr lang="en-GB"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—how institutions both support and constrain activist work.</a:t>
            </a:r>
            <a:endParaRPr lang="en-GB" sz="1600" kern="100" dirty="0">
              <a:solidFill>
                <a:srgbClr val="40404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90000"/>
              </a:lnSpc>
              <a:spcAft>
                <a:spcPts val="800"/>
              </a:spcAft>
              <a:buSzPts val="1000"/>
              <a:buFont typeface="Symbol" panose="05050102010706020507" pitchFamily="18" charset="2"/>
              <a:buChar char=""/>
              <a:tabLst>
                <a:tab pos="457200" algn="l"/>
              </a:tabLst>
            </a:pPr>
            <a:r>
              <a:rPr lang="en-GB"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Personal Reflection:</a:t>
            </a:r>
            <a:r>
              <a:rPr lang="en-GB"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“How can we recognise activism within ourselves, even in structured institutions?” — challenging your professional identity</a:t>
            </a:r>
            <a:endParaRPr lang="en-GB" sz="1600" kern="100" dirty="0">
              <a:solidFill>
                <a:srgbClr val="404040"/>
              </a:solidFill>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p:spPr>
        <p:txBody>
          <a:bodyPr>
            <a:normAutofit/>
          </a:bodyPr>
          <a:lstStyle/>
          <a:p>
            <a:r>
              <a:rPr dirty="0">
                <a:latin typeface="Times New Roman" panose="02020603050405020304" pitchFamily="18" charset="0"/>
                <a:cs typeface="Times New Roman" panose="02020603050405020304" pitchFamily="18" charset="0"/>
              </a:rPr>
              <a:t>Closing &amp; Q&amp;A</a:t>
            </a:r>
          </a:p>
        </p:txBody>
      </p:sp>
      <p:sp>
        <p:nvSpPr>
          <p:cNvPr id="3" name="Content Placeholder 2"/>
          <p:cNvSpPr>
            <a:spLocks noGrp="1"/>
          </p:cNvSpPr>
          <p:nvPr>
            <p:ph idx="1"/>
          </p:nvPr>
        </p:nvSpPr>
        <p:spPr>
          <a:xfrm>
            <a:off x="937260" y="1827879"/>
            <a:ext cx="7269480" cy="3610224"/>
          </a:xfrm>
        </p:spPr>
        <p:txBody>
          <a:bodyPr>
            <a:noAutofit/>
          </a:bodyPr>
          <a:lstStyle/>
          <a:p>
            <a:pPr marL="0" lvl="0" indent="0">
              <a:lnSpc>
                <a:spcPct val="90000"/>
              </a:lnSpc>
              <a:spcAft>
                <a:spcPts val="800"/>
              </a:spcAft>
              <a:buSzPts val="1000"/>
              <a:buNone/>
              <a:tabLst>
                <a:tab pos="457200" algn="l"/>
              </a:tabLst>
            </a:pPr>
            <a:r>
              <a:rPr lang="en-US"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Key Takeaways:</a:t>
            </a: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342900" lvl="0" indent="-342900">
              <a:lnSpc>
                <a:spcPct val="90000"/>
              </a:lnSpc>
              <a:buFont typeface="Symbol" panose="05050102010706020507" pitchFamily="18" charset="2"/>
              <a:buChar char=""/>
            </a:pPr>
            <a:r>
              <a:rPr lang="en-US" sz="1600" kern="100" dirty="0" err="1">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AiR</a:t>
            </a: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schemes enable </a:t>
            </a:r>
            <a:r>
              <a:rPr lang="en-US"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transformative collaboration</a:t>
            </a: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but require careful navigation of power dynamics.</a:t>
            </a:r>
          </a:p>
          <a:p>
            <a:pPr marL="342900" lvl="0" indent="-342900">
              <a:lnSpc>
                <a:spcPct val="90000"/>
              </a:lnSpc>
              <a:buFont typeface="Symbol" panose="05050102010706020507" pitchFamily="18" charset="2"/>
              <a:buChar char=""/>
            </a:pP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Like universities, festivals have </a:t>
            </a:r>
            <a:r>
              <a:rPr lang="en-US"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institutional structures</a:t>
            </a: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that can either support or limit activism. </a:t>
            </a:r>
          </a:p>
          <a:p>
            <a:pPr marL="342900" lvl="0" indent="-342900">
              <a:lnSpc>
                <a:spcPct val="90000"/>
              </a:lnSpc>
              <a:buFont typeface="Symbol" panose="05050102010706020507" pitchFamily="18" charset="2"/>
              <a:buChar char=""/>
            </a:pPr>
            <a:r>
              <a:rPr lang="en-US"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Festivals, like universities, can integrate activist methodologies</a:t>
            </a: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 for greater social impact.</a:t>
            </a:r>
          </a:p>
          <a:p>
            <a:pPr marL="342900" lvl="0" indent="-342900">
              <a:lnSpc>
                <a:spcPct val="90000"/>
              </a:lnSpc>
              <a:spcAft>
                <a:spcPts val="800"/>
              </a:spcAft>
              <a:buFont typeface="Symbol" panose="05050102010706020507" pitchFamily="18" charset="2"/>
              <a:buChar char=""/>
            </a:pP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The </a:t>
            </a:r>
            <a:r>
              <a:rPr lang="en-US" sz="1600" b="1"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lines between activist and academic work are not always rigid</a:t>
            </a:r>
            <a:r>
              <a:rPr lang="en-US" sz="1600" kern="100" dirty="0">
                <a:solidFill>
                  <a:srgbClr val="404040"/>
                </a:solidFill>
                <a:effectLst/>
                <a:latin typeface="Times New Roman" panose="02020603050405020304" pitchFamily="18" charset="0"/>
                <a:ea typeface="Aptos" panose="020B0004020202020204" pitchFamily="34" charset="0"/>
                <a:cs typeface="Times New Roman" panose="02020603050405020304" pitchFamily="18" charset="0"/>
              </a:rPr>
              <a:t>—we all have activist potential.</a:t>
            </a:r>
          </a:p>
          <a:p>
            <a:pPr marL="0" indent="0">
              <a:lnSpc>
                <a:spcPct val="90000"/>
              </a:lnSpc>
              <a:buNone/>
            </a:pPr>
            <a:r>
              <a:rPr lang="en-US" sz="1600" dirty="0">
                <a:solidFill>
                  <a:srgbClr val="404040"/>
                </a:solidFill>
                <a:latin typeface="Times New Roman" panose="02020603050405020304" pitchFamily="18" charset="0"/>
                <a:cs typeface="Times New Roman" panose="02020603050405020304" pitchFamily="18" charset="0"/>
              </a:rPr>
              <a:t>• What steps can </a:t>
            </a:r>
            <a:r>
              <a:rPr lang="en-US" sz="1600" b="1" dirty="0">
                <a:solidFill>
                  <a:srgbClr val="404040"/>
                </a:solidFill>
                <a:latin typeface="Times New Roman" panose="02020603050405020304" pitchFamily="18" charset="0"/>
                <a:cs typeface="Times New Roman" panose="02020603050405020304" pitchFamily="18" charset="0"/>
              </a:rPr>
              <a:t>you</a:t>
            </a:r>
            <a:r>
              <a:rPr lang="en-US" sz="1600" dirty="0">
                <a:solidFill>
                  <a:srgbClr val="404040"/>
                </a:solidFill>
                <a:latin typeface="Times New Roman" panose="02020603050405020304" pitchFamily="18" charset="0"/>
                <a:cs typeface="Times New Roman" panose="02020603050405020304" pitchFamily="18" charset="0"/>
              </a:rPr>
              <a:t> take to incorporate activist methodologies into your own work?</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BAB54E-10CE-0794-1D2C-84916002D1C7}"/>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82457EE9-7F4D-CBFE-CD13-DF866CF8B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0DC9F00-F897-B95C-EDC0-B4FE4C9EF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39DD5B3-12C4-A622-0D0F-7148471CF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914BC-174E-349A-40A9-7E142859318A}"/>
              </a:ext>
            </a:extLst>
          </p:cNvPr>
          <p:cNvSpPr>
            <a:spLocks noGrp="1"/>
          </p:cNvSpPr>
          <p:nvPr>
            <p:ph type="title"/>
          </p:nvPr>
        </p:nvSpPr>
        <p:spPr>
          <a:xfrm>
            <a:off x="1673352" y="467418"/>
            <a:ext cx="5797296" cy="1188720"/>
          </a:xfrm>
        </p:spPr>
        <p:txBody>
          <a:bodyPr>
            <a:normAutofit/>
          </a:bodyPr>
          <a:lstStyle/>
          <a:p>
            <a:r>
              <a:rPr lang="en-GB" dirty="0">
                <a:latin typeface="Times New Roman" panose="02020603050405020304" pitchFamily="18" charset="0"/>
                <a:cs typeface="Times New Roman" panose="02020603050405020304" pitchFamily="18" charset="0"/>
              </a:rPr>
              <a:t>Relevant LINKS</a:t>
            </a:r>
            <a:endParaRP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3939F5F-8BAE-1B83-1C3F-3C9B375887B5}"/>
              </a:ext>
            </a:extLst>
          </p:cNvPr>
          <p:cNvSpPr>
            <a:spLocks noGrp="1"/>
          </p:cNvSpPr>
          <p:nvPr>
            <p:ph idx="1"/>
          </p:nvPr>
        </p:nvSpPr>
        <p:spPr>
          <a:xfrm>
            <a:off x="937260" y="1656138"/>
            <a:ext cx="7269480" cy="3610224"/>
          </a:xfrm>
        </p:spPr>
        <p:txBody>
          <a:bodyPr>
            <a:noAutofit/>
          </a:bodyPr>
          <a:lstStyle/>
          <a:p>
            <a:pPr>
              <a:lnSpc>
                <a:spcPct val="150000"/>
              </a:lnSpc>
            </a:pPr>
            <a:r>
              <a:rPr lang="en-US" sz="1600" dirty="0">
                <a:latin typeface="Times New Roman" panose="02020603050405020304" pitchFamily="18" charset="0"/>
                <a:cs typeface="Times New Roman" panose="02020603050405020304" pitchFamily="18" charset="0"/>
              </a:rPr>
              <a:t>Stevens, E., </a:t>
            </a:r>
            <a:r>
              <a:rPr lang="en-US" sz="1600" dirty="0" err="1">
                <a:latin typeface="Times New Roman" panose="02020603050405020304" pitchFamily="18" charset="0"/>
                <a:cs typeface="Times New Roman" panose="02020603050405020304" pitchFamily="18" charset="0"/>
              </a:rPr>
              <a:t>Dhavan</a:t>
            </a:r>
            <a:r>
              <a:rPr lang="en-US" sz="1600" dirty="0">
                <a:latin typeface="Times New Roman" panose="02020603050405020304" pitchFamily="18" charset="0"/>
                <a:cs typeface="Times New Roman" panose="02020603050405020304" pitchFamily="18" charset="0"/>
              </a:rPr>
              <a:t>, N., &amp; Matzner, S. (2024). </a:t>
            </a:r>
            <a:r>
              <a:rPr lang="en-US" sz="1600" i="1" dirty="0">
                <a:latin typeface="Times New Roman" panose="02020603050405020304" pitchFamily="18" charset="0"/>
                <a:cs typeface="Times New Roman" panose="02020603050405020304" pitchFamily="18" charset="0"/>
              </a:rPr>
              <a:t>Activism and the academy: Implementing and evaluating activist-in-residence </a:t>
            </a:r>
            <a:r>
              <a:rPr lang="en-US" sz="1600" i="1" dirty="0" err="1">
                <a:latin typeface="Times New Roman" panose="02020603050405020304" pitchFamily="18" charset="0"/>
                <a:cs typeface="Times New Roman" panose="02020603050405020304" pitchFamily="18" charset="0"/>
              </a:rPr>
              <a:t>programmes</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Research for All</a:t>
            </a:r>
            <a:r>
              <a:rPr lang="en-US" sz="1600" dirty="0">
                <a:latin typeface="Times New Roman" panose="02020603050405020304" pitchFamily="18" charset="0"/>
                <a:cs typeface="Times New Roman" panose="02020603050405020304" pitchFamily="18" charset="0"/>
              </a:rPr>
              <a:t>, 8(1). https://doi.org/10.14324/RFA.08.1.09: </a:t>
            </a:r>
            <a:r>
              <a:rPr lang="en-US" sz="1600" dirty="0">
                <a:latin typeface="Times New Roman" panose="02020603050405020304" pitchFamily="18" charset="0"/>
                <a:cs typeface="Times New Roman" panose="02020603050405020304" pitchFamily="18" charset="0"/>
                <a:hlinkClick r:id="rId4"/>
              </a:rPr>
              <a:t>https://journals.uclpress.co.uk/r4a/article/id/3349/</a:t>
            </a:r>
            <a:endParaRPr lang="en-US" sz="1600" dirty="0">
              <a:latin typeface="Times New Roman" panose="02020603050405020304" pitchFamily="18" charset="0"/>
              <a:cs typeface="Times New Roman" panose="02020603050405020304" pitchFamily="18" charset="0"/>
            </a:endParaRPr>
          </a:p>
          <a:p>
            <a:pPr>
              <a:lnSpc>
                <a:spcPct val="150000"/>
              </a:lnSpc>
              <a:spcAft>
                <a:spcPts val="800"/>
              </a:spcAft>
              <a:buSzPts val="1000"/>
              <a:tabLst>
                <a:tab pos="457200" algn="l"/>
              </a:tabLst>
            </a:pPr>
            <a:r>
              <a:rPr lang="en-US" sz="1600" dirty="0">
                <a:latin typeface="Times New Roman" panose="02020603050405020304" pitchFamily="18" charset="0"/>
                <a:cs typeface="Times New Roman" panose="02020603050405020304" pitchFamily="18" charset="0"/>
                <a:hlinkClick r:id="rId5"/>
              </a:rPr>
              <a:t>Researchers propose new evaluation framework for activist-in-residence models | King's College London</a:t>
            </a:r>
            <a:endParaRPr lang="en-US" sz="1600" dirty="0">
              <a:latin typeface="Times New Roman" panose="02020603050405020304" pitchFamily="18" charset="0"/>
              <a:cs typeface="Times New Roman" panose="02020603050405020304" pitchFamily="18" charset="0"/>
            </a:endParaRPr>
          </a:p>
          <a:p>
            <a:pPr>
              <a:lnSpc>
                <a:spcPct val="150000"/>
              </a:lnSpc>
              <a:spcAft>
                <a:spcPts val="800"/>
              </a:spcAft>
              <a:buSzPts val="1000"/>
              <a:tabLst>
                <a:tab pos="457200" algn="l"/>
              </a:tabLst>
            </a:pPr>
            <a:r>
              <a:rPr lang="en-US" sz="1600" dirty="0">
                <a:latin typeface="Times New Roman" panose="02020603050405020304" pitchFamily="18" charset="0"/>
                <a:cs typeface="Times New Roman" panose="02020603050405020304" pitchFamily="18" charset="0"/>
                <a:hlinkClick r:id="rId6"/>
              </a:rPr>
              <a:t>Faculty of Arts &amp; Humanities launches innovative Activist-in-Residence Scheme | King's College London</a:t>
            </a:r>
            <a:endParaRPr lang="en-US" sz="1600" dirty="0">
              <a:latin typeface="Times New Roman" panose="02020603050405020304" pitchFamily="18" charset="0"/>
              <a:cs typeface="Times New Roman" panose="02020603050405020304" pitchFamily="18" charset="0"/>
            </a:endParaRPr>
          </a:p>
          <a:p>
            <a:pPr>
              <a:lnSpc>
                <a:spcPct val="150000"/>
              </a:lnSpc>
              <a:spcAft>
                <a:spcPts val="800"/>
              </a:spcAft>
              <a:buSzPts val="1000"/>
              <a:tabLst>
                <a:tab pos="457200" algn="l"/>
              </a:tabLst>
            </a:pPr>
            <a:r>
              <a:rPr lang="en-US" sz="1600" dirty="0" err="1">
                <a:latin typeface="Times New Roman" panose="02020603050405020304" pitchFamily="18" charset="0"/>
                <a:cs typeface="Times New Roman" panose="02020603050405020304" pitchFamily="18" charset="0"/>
                <a:hlinkClick r:id="rId7"/>
              </a:rPr>
              <a:t>ParaPride</a:t>
            </a:r>
            <a:r>
              <a:rPr lang="en-US" sz="1600" dirty="0">
                <a:latin typeface="Times New Roman" panose="02020603050405020304" pitchFamily="18" charset="0"/>
                <a:cs typeface="Times New Roman" panose="02020603050405020304" pitchFamily="18" charset="0"/>
                <a:hlinkClick r:id="rId7"/>
              </a:rPr>
              <a:t>: Activist-in-residence scheme | King's College London</a:t>
            </a:r>
            <a:endParaRPr lang="en-US" sz="1600" dirty="0">
              <a:latin typeface="Times New Roman" panose="02020603050405020304" pitchFamily="18" charset="0"/>
              <a:cs typeface="Times New Roman" panose="02020603050405020304" pitchFamily="18" charset="0"/>
            </a:endParaRPr>
          </a:p>
          <a:p>
            <a:pPr>
              <a:lnSpc>
                <a:spcPct val="90000"/>
              </a:lnSpc>
              <a:spcAft>
                <a:spcPts val="800"/>
              </a:spcAft>
              <a:buSzPts val="1000"/>
              <a:tabLst>
                <a:tab pos="457200" algn="l"/>
              </a:tabLst>
            </a:pPr>
            <a:endParaRPr lang="en-US" sz="1600"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57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65" y="964692"/>
            <a:ext cx="7409939" cy="1188720"/>
          </a:xfrm>
        </p:spPr>
        <p:txBody>
          <a:bodyPr/>
          <a:lstStyle/>
          <a:p>
            <a:r>
              <a:rPr lang="en-GB" dirty="0">
                <a:latin typeface="Times New Roman" panose="02020603050405020304" pitchFamily="18" charset="0"/>
                <a:cs typeface="Times New Roman" panose="02020603050405020304" pitchFamily="18" charset="0"/>
              </a:rPr>
              <a:t>Icebreaker: Envisioning </a:t>
            </a:r>
            <a:r>
              <a:rPr lang="en-GB" dirty="0" err="1">
                <a:latin typeface="Times New Roman" panose="02020603050405020304" pitchFamily="18" charset="0"/>
                <a:cs typeface="Times New Roman" panose="02020603050405020304" pitchFamily="18" charset="0"/>
              </a:rPr>
              <a:t>aCTIVISM</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0456" y="3125973"/>
            <a:ext cx="6020169" cy="1307482"/>
          </a:xfrm>
        </p:spPr>
        <p:txBody>
          <a:bodyPr>
            <a:normAutofit/>
          </a:bodyPr>
          <a:lstStyle/>
          <a:p>
            <a:pPr marL="0" indent="0" algn="ctr">
              <a:buNone/>
            </a:pPr>
            <a:r>
              <a:rPr lang="en-US" sz="2000" dirty="0">
                <a:latin typeface="Times New Roman" panose="02020603050405020304" pitchFamily="18" charset="0"/>
                <a:cs typeface="Times New Roman" panose="02020603050405020304" pitchFamily="18" charset="0"/>
              </a:rPr>
              <a:t>• Take 3 mins to draw what comes to mind when you think of activism! Who are the activists? Where are they? What are they doing?</a:t>
            </a:r>
          </a:p>
          <a:p>
            <a:pPr marL="0" indent="0" algn="ctr">
              <a:buNone/>
            </a:pPr>
            <a:endParaRPr lang="en-US" dirty="0"/>
          </a:p>
          <a:p>
            <a:pPr marL="0" indent="0" algn="ctr">
              <a:buNone/>
            </a:pPr>
            <a:endParaRPr lang="en-US" dirty="0"/>
          </a:p>
          <a:p>
            <a:pPr marL="0" indent="0" algn="ctr">
              <a:buNone/>
            </a:pPr>
            <a:endParaRPr lang="en-US" dirty="0"/>
          </a:p>
        </p:txBody>
      </p:sp>
      <p:pic>
        <p:nvPicPr>
          <p:cNvPr id="8" name="Graphic 7" descr="Scribble outline">
            <a:extLst>
              <a:ext uri="{FF2B5EF4-FFF2-40B4-BE49-F238E27FC236}">
                <a16:creationId xmlns:a16="http://schemas.microsoft.com/office/drawing/2014/main" id="{2C846A72-B572-4226-3D8C-0F3C0BF26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5506" y="2383288"/>
            <a:ext cx="1179576" cy="1179576"/>
          </a:xfrm>
          <a:prstGeom prst="rect">
            <a:avLst/>
          </a:prstGeom>
        </p:spPr>
      </p:pic>
      <p:sp>
        <p:nvSpPr>
          <p:cNvPr id="4" name="TextBox 3">
            <a:extLst>
              <a:ext uri="{FF2B5EF4-FFF2-40B4-BE49-F238E27FC236}">
                <a16:creationId xmlns:a16="http://schemas.microsoft.com/office/drawing/2014/main" id="{B09F67C9-99CC-CE2B-539F-40D0EF753F44}"/>
              </a:ext>
            </a:extLst>
          </p:cNvPr>
          <p:cNvSpPr txBox="1"/>
          <p:nvPr/>
        </p:nvSpPr>
        <p:spPr>
          <a:xfrm>
            <a:off x="2185588" y="4433455"/>
            <a:ext cx="5564043" cy="67710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Share your drawing with a person near you.</a:t>
            </a:r>
          </a:p>
          <a:p>
            <a:endParaRPr lang="en-GB"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7090"/>
            <a:ext cx="5056386"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 screen&#10;&#10;Description automatically generated">
            <a:extLst>
              <a:ext uri="{FF2B5EF4-FFF2-40B4-BE49-F238E27FC236}">
                <a16:creationId xmlns:a16="http://schemas.microsoft.com/office/drawing/2014/main" id="{B6862064-8FA6-7208-AB6C-2690AF24B5DF}"/>
              </a:ext>
            </a:extLst>
          </p:cNvPr>
          <p:cNvPicPr>
            <a:picLocks noChangeAspect="1"/>
          </p:cNvPicPr>
          <p:nvPr/>
        </p:nvPicPr>
        <p:blipFill>
          <a:blip r:embed="rId2"/>
          <a:srcRect l="25324" t="-1" r="3133" b="4"/>
          <a:stretch/>
        </p:blipFill>
        <p:spPr>
          <a:xfrm>
            <a:off x="485668" y="2595141"/>
            <a:ext cx="4807563" cy="3309410"/>
          </a:xfrm>
          <a:prstGeom prst="rect">
            <a:avLst/>
          </a:prstGeom>
        </p:spPr>
      </p:pic>
      <p:sp>
        <p:nvSpPr>
          <p:cNvPr id="70" name="Rectangle 69">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480060"/>
            <a:ext cx="3135249"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F4104398-5C50-EA72-995E-CA9482A9E892}"/>
              </a:ext>
            </a:extLst>
          </p:cNvPr>
          <p:cNvPicPr>
            <a:picLocks noChangeAspect="1"/>
          </p:cNvPicPr>
          <p:nvPr/>
        </p:nvPicPr>
        <p:blipFill>
          <a:blip r:embed="rId3"/>
          <a:srcRect l="18081" r="23524" b="2"/>
          <a:stretch/>
        </p:blipFill>
        <p:spPr>
          <a:xfrm>
            <a:off x="5771904" y="662104"/>
            <a:ext cx="2891209" cy="2438379"/>
          </a:xfrm>
          <a:prstGeom prst="rect">
            <a:avLst/>
          </a:prstGeom>
        </p:spPr>
      </p:pic>
      <p:sp>
        <p:nvSpPr>
          <p:cNvPr id="72" name="Rectangle 71">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603670"/>
            <a:ext cx="3135249"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 screen&#10;&#10;Description automatically generated">
            <a:extLst>
              <a:ext uri="{FF2B5EF4-FFF2-40B4-BE49-F238E27FC236}">
                <a16:creationId xmlns:a16="http://schemas.microsoft.com/office/drawing/2014/main" id="{6B552C7D-6380-2A64-8162-985576CBA3A0}"/>
              </a:ext>
            </a:extLst>
          </p:cNvPr>
          <p:cNvPicPr>
            <a:picLocks noChangeAspect="1"/>
          </p:cNvPicPr>
          <p:nvPr/>
        </p:nvPicPr>
        <p:blipFill>
          <a:blip r:embed="rId4"/>
          <a:srcRect t="851" r="35598" b="-853"/>
          <a:stretch/>
        </p:blipFill>
        <p:spPr>
          <a:xfrm>
            <a:off x="5771904" y="3889717"/>
            <a:ext cx="2891209" cy="2188585"/>
          </a:xfrm>
          <a:prstGeom prst="rect">
            <a:avLst/>
          </a:prstGeom>
        </p:spPr>
      </p:pic>
      <p:sp>
        <p:nvSpPr>
          <p:cNvPr id="10" name="Title 1">
            <a:extLst>
              <a:ext uri="{FF2B5EF4-FFF2-40B4-BE49-F238E27FC236}">
                <a16:creationId xmlns:a16="http://schemas.microsoft.com/office/drawing/2014/main" id="{2ABF8135-14DA-020D-5EC5-DAD614A9CC4A}"/>
              </a:ext>
            </a:extLst>
          </p:cNvPr>
          <p:cNvSpPr>
            <a:spLocks noGrp="1"/>
          </p:cNvSpPr>
          <p:nvPr>
            <p:ph type="title"/>
          </p:nvPr>
        </p:nvSpPr>
        <p:spPr>
          <a:xfrm>
            <a:off x="737365" y="1093411"/>
            <a:ext cx="4291835" cy="1028700"/>
          </a:xfrm>
        </p:spPr>
        <p:txBody>
          <a:bodyPr>
            <a:normAutofit/>
          </a:bodyPr>
          <a:lstStyle/>
          <a:p>
            <a:r>
              <a:rPr lang="en-GB" sz="2000" dirty="0">
                <a:latin typeface="Times New Roman" panose="02020603050405020304" pitchFamily="18" charset="0"/>
                <a:cs typeface="Times New Roman" panose="02020603050405020304" pitchFamily="18" charset="0"/>
              </a:rPr>
              <a:t>Searching for an Activist</a:t>
            </a:r>
          </a:p>
        </p:txBody>
      </p:sp>
    </p:spTree>
    <p:extLst>
      <p:ext uri="{BB962C8B-B14F-4D97-AF65-F5344CB8AC3E}">
        <p14:creationId xmlns:p14="http://schemas.microsoft.com/office/powerpoint/2010/main" val="343655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2300202" cy="1188720"/>
          </a:xfrm>
        </p:spPr>
        <p:txBody>
          <a:bodyPr>
            <a:normAutofit/>
          </a:bodyPr>
          <a:lstStyle/>
          <a:p>
            <a:r>
              <a:rPr lang="en-US" sz="1600" dirty="0">
                <a:latin typeface="Times New Roman" panose="02020603050405020304" pitchFamily="18" charset="0"/>
                <a:cs typeface="Times New Roman" panose="02020603050405020304" pitchFamily="18" charset="0"/>
              </a:rPr>
              <a:t>Some theory on activism in universities</a:t>
            </a:r>
            <a:endParaRPr lang="en-GB" sz="1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7271" y="2460336"/>
            <a:ext cx="2679192" cy="4105056"/>
          </a:xfrm>
        </p:spPr>
        <p:txBody>
          <a:bodyPr>
            <a:noAutofit/>
          </a:bodyPr>
          <a:lstStyle/>
          <a:p>
            <a:pPr marL="0" indent="0">
              <a:buNone/>
            </a:pP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AiR</a:t>
            </a:r>
            <a:r>
              <a:rPr lang="en-US" sz="1700" dirty="0">
                <a:latin typeface="Times New Roman" panose="02020603050405020304" pitchFamily="18" charset="0"/>
                <a:cs typeface="Times New Roman" panose="02020603050405020304" pitchFamily="18" charset="0"/>
              </a:rPr>
              <a:t> schemes provide structured institutional spaces for activist-academic collaboration.</a:t>
            </a:r>
            <a:endParaRPr lang="en-GB" sz="1700" dirty="0">
              <a:latin typeface="Times New Roman" panose="02020603050405020304" pitchFamily="18" charset="0"/>
              <a:cs typeface="Times New Roman" panose="02020603050405020304" pitchFamily="18" charset="0"/>
            </a:endParaRPr>
          </a:p>
          <a:p>
            <a:pPr marL="0" indent="0">
              <a:buNone/>
            </a:pPr>
            <a:r>
              <a:rPr lang="en-US" sz="1700" dirty="0">
                <a:latin typeface="Times New Roman" panose="02020603050405020304" pitchFamily="18" charset="0"/>
                <a:cs typeface="Times New Roman" panose="02020603050405020304" pitchFamily="18" charset="0"/>
              </a:rPr>
              <a:t>• Universities can both support and constrain activism.</a:t>
            </a:r>
            <a:endParaRPr lang="en-GB" sz="1700" dirty="0">
              <a:latin typeface="Times New Roman" panose="02020603050405020304" pitchFamily="18" charset="0"/>
              <a:cs typeface="Times New Roman" panose="02020603050405020304" pitchFamily="18" charset="0"/>
            </a:endParaRPr>
          </a:p>
          <a:p>
            <a:pPr marL="0" indent="0">
              <a:buNone/>
            </a:pPr>
            <a:r>
              <a:rPr lang="en-US" sz="1700" dirty="0">
                <a:latin typeface="Times New Roman" panose="02020603050405020304" pitchFamily="18" charset="0"/>
                <a:cs typeface="Times New Roman" panose="02020603050405020304" pitchFamily="18" charset="0"/>
              </a:rPr>
              <a:t>• Festivals, like universities, operate within institutional structures.</a:t>
            </a:r>
            <a:endParaRPr lang="en-GB" sz="17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BBEBD03-E4CE-4B72-8DF2-6E737BDD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063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7221359-7E5B-428B-8817-A7C51042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351" y="1128683"/>
            <a:ext cx="4918644"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political scheme&#10;&#10;Description automatically generated with medium confidence">
            <a:extLst>
              <a:ext uri="{FF2B5EF4-FFF2-40B4-BE49-F238E27FC236}">
                <a16:creationId xmlns:a16="http://schemas.microsoft.com/office/drawing/2014/main" id="{2580C414-3ADA-93F3-169F-F0D5B6A9B8F2}"/>
              </a:ext>
            </a:extLst>
          </p:cNvPr>
          <p:cNvPicPr>
            <a:picLocks noChangeAspect="1"/>
          </p:cNvPicPr>
          <p:nvPr/>
        </p:nvPicPr>
        <p:blipFill>
          <a:blip r:embed="rId2"/>
          <a:stretch>
            <a:fillRect/>
          </a:stretch>
        </p:blipFill>
        <p:spPr>
          <a:xfrm>
            <a:off x="3617524" y="1360527"/>
            <a:ext cx="4670298" cy="414488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2300202" cy="1188720"/>
          </a:xfrm>
        </p:spPr>
        <p:txBody>
          <a:bodyPr vert="horz" lIns="274320" tIns="182880" rIns="274320" bIns="182880" rtlCol="0" anchorCtr="1">
            <a:normAutofit/>
          </a:bodyPr>
          <a:lstStyle/>
          <a:p>
            <a:r>
              <a:rPr lang="en-US" sz="1400" dirty="0">
                <a:latin typeface="Times New Roman" panose="02020603050405020304" pitchFamily="18" charset="0"/>
                <a:cs typeface="Times New Roman" panose="02020603050405020304" pitchFamily="18" charset="0"/>
              </a:rPr>
              <a:t>Case Studies from King’s College London</a:t>
            </a:r>
          </a:p>
        </p:txBody>
      </p:sp>
      <p:sp>
        <p:nvSpPr>
          <p:cNvPr id="3" name="Content Placeholder 2"/>
          <p:cNvSpPr>
            <a:spLocks noGrp="1"/>
          </p:cNvSpPr>
          <p:nvPr>
            <p:ph idx="1"/>
          </p:nvPr>
        </p:nvSpPr>
        <p:spPr>
          <a:xfrm>
            <a:off x="429768" y="2478624"/>
            <a:ext cx="2816695" cy="4233072"/>
          </a:xfrm>
        </p:spPr>
        <p:txBody>
          <a:bodyPr vert="horz" lIns="91440" tIns="45720" rIns="91440" bIns="45720" rtlCol="0">
            <a:noAutofit/>
          </a:bodyPr>
          <a:lstStyle/>
          <a:p>
            <a:pPr marL="0" indent="0">
              <a:buNone/>
            </a:pPr>
            <a:r>
              <a:rPr lang="en-US" sz="1700"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Rebel by Default </a:t>
            </a:r>
            <a:r>
              <a:rPr lang="en-US" sz="1700" dirty="0">
                <a:latin typeface="Times New Roman" panose="02020603050405020304" pitchFamily="18" charset="0"/>
                <a:cs typeface="Times New Roman" panose="02020603050405020304" pitchFamily="18" charset="0"/>
              </a:rPr>
              <a:t>worked with women living with HIV, focusing on their lived expertise and capacity to bring about change. </a:t>
            </a:r>
          </a:p>
          <a:p>
            <a:pPr marL="0" indent="0">
              <a:buNone/>
            </a:pPr>
            <a:r>
              <a:rPr lang="en-US" sz="1700" dirty="0">
                <a:latin typeface="Times New Roman" panose="02020603050405020304" pitchFamily="18" charset="0"/>
                <a:cs typeface="Times New Roman" panose="02020603050405020304" pitchFamily="18" charset="0"/>
              </a:rPr>
              <a:t>Dr Katharine Low (GKT School of Medical Education/Centre for Education), Dr Ella Parry-Davies (English/Centre for Humanities and Health) and Positively UK.</a:t>
            </a:r>
          </a:p>
        </p:txBody>
      </p:sp>
      <p:sp>
        <p:nvSpPr>
          <p:cNvPr id="1043" name="Rectangle 1042">
            <a:extLst>
              <a:ext uri="{FF2B5EF4-FFF2-40B4-BE49-F238E27FC236}">
                <a16:creationId xmlns:a16="http://schemas.microsoft.com/office/drawing/2014/main" id="{3BBEBD03-E4CE-4B72-8DF2-6E737BDD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063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Rectangle 1043">
            <a:extLst>
              <a:ext uri="{FF2B5EF4-FFF2-40B4-BE49-F238E27FC236}">
                <a16:creationId xmlns:a16="http://schemas.microsoft.com/office/drawing/2014/main" id="{77221359-7E5B-428B-8817-A7C51042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351" y="1128683"/>
            <a:ext cx="4918644"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Rebel by Default Exhibition - Positively UK">
            <a:extLst>
              <a:ext uri="{FF2B5EF4-FFF2-40B4-BE49-F238E27FC236}">
                <a16:creationId xmlns:a16="http://schemas.microsoft.com/office/drawing/2014/main" id="{B71A8BBA-AF82-C9CE-EE80-917B249187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17524" y="1570690"/>
            <a:ext cx="4670298" cy="3724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7DB1209-705F-AF1B-7135-319911700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A65B2-D8C0-E926-1F27-605BB55E9E71}"/>
              </a:ext>
            </a:extLst>
          </p:cNvPr>
          <p:cNvSpPr>
            <a:spLocks noGrp="1"/>
          </p:cNvSpPr>
          <p:nvPr>
            <p:ph type="title"/>
          </p:nvPr>
        </p:nvSpPr>
        <p:spPr>
          <a:xfrm>
            <a:off x="603504" y="964692"/>
            <a:ext cx="2300202" cy="1188720"/>
          </a:xfrm>
        </p:spPr>
        <p:txBody>
          <a:bodyPr>
            <a:normAutofit/>
          </a:bodyPr>
          <a:lstStyle/>
          <a:p>
            <a:r>
              <a:rPr lang="en-US" sz="1400" dirty="0">
                <a:latin typeface="Times New Roman" panose="02020603050405020304" pitchFamily="18" charset="0"/>
                <a:cs typeface="Times New Roman" panose="02020603050405020304" pitchFamily="18" charset="0"/>
              </a:rPr>
              <a:t>Case Studies from King’s College London</a:t>
            </a:r>
          </a:p>
        </p:txBody>
      </p:sp>
      <p:sp>
        <p:nvSpPr>
          <p:cNvPr id="3" name="Content Placeholder 2">
            <a:extLst>
              <a:ext uri="{FF2B5EF4-FFF2-40B4-BE49-F238E27FC236}">
                <a16:creationId xmlns:a16="http://schemas.microsoft.com/office/drawing/2014/main" id="{D53EC505-793B-262A-D391-0F52D00DCD14}"/>
              </a:ext>
            </a:extLst>
          </p:cNvPr>
          <p:cNvSpPr>
            <a:spLocks noGrp="1"/>
          </p:cNvSpPr>
          <p:nvPr>
            <p:ph idx="1"/>
          </p:nvPr>
        </p:nvSpPr>
        <p:spPr>
          <a:xfrm>
            <a:off x="602433" y="2528282"/>
            <a:ext cx="2645488" cy="3263206"/>
          </a:xfrm>
        </p:spPr>
        <p:txBody>
          <a:bodyPr>
            <a:normAutofit/>
          </a:bodyPr>
          <a:lstStyle/>
          <a:p>
            <a:pPr marL="0" indent="0">
              <a:lnSpc>
                <a:spcPct val="90000"/>
              </a:lnSpc>
              <a:buNone/>
            </a:pPr>
            <a:r>
              <a:rPr lang="en-US" sz="1700"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Reimagining Language Justice through the Art of Translation </a:t>
            </a:r>
            <a:r>
              <a:rPr lang="en-US" sz="1700" dirty="0">
                <a:latin typeface="Times New Roman" panose="02020603050405020304" pitchFamily="18" charset="0"/>
                <a:cs typeface="Times New Roman" panose="02020603050405020304" pitchFamily="18" charset="0"/>
              </a:rPr>
              <a:t>examined language injustice and political domination. </a:t>
            </a:r>
          </a:p>
          <a:p>
            <a:pPr marL="0" indent="0">
              <a:lnSpc>
                <a:spcPct val="90000"/>
              </a:lnSpc>
              <a:buNone/>
            </a:pPr>
            <a:r>
              <a:rPr lang="en-US" sz="1700" dirty="0">
                <a:latin typeface="Times New Roman" panose="02020603050405020304" pitchFamily="18" charset="0"/>
                <a:cs typeface="Times New Roman" panose="02020603050405020304" pitchFamily="18" charset="0"/>
              </a:rPr>
              <a:t>Dr Sanja Perovic (Languages, Literatures and Cultures), Dr Rosa Mucignat (Languages, Literatures and Cultures) and Cristina Viti (professional translator).</a:t>
            </a:r>
          </a:p>
        </p:txBody>
      </p:sp>
      <p:sp>
        <p:nvSpPr>
          <p:cNvPr id="2062" name="Rectangle 2061">
            <a:extLst>
              <a:ext uri="{FF2B5EF4-FFF2-40B4-BE49-F238E27FC236}">
                <a16:creationId xmlns:a16="http://schemas.microsoft.com/office/drawing/2014/main" id="{3BBEBD03-E4CE-4B72-8DF2-6E737BDD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063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Rectangle 2063">
            <a:extLst>
              <a:ext uri="{FF2B5EF4-FFF2-40B4-BE49-F238E27FC236}">
                <a16:creationId xmlns:a16="http://schemas.microsoft.com/office/drawing/2014/main" id="{77221359-7E5B-428B-8817-A7C51042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351" y="1128683"/>
            <a:ext cx="4918644"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Tales of a Gypsy Caravan (2006 ...">
            <a:extLst>
              <a:ext uri="{FF2B5EF4-FFF2-40B4-BE49-F238E27FC236}">
                <a16:creationId xmlns:a16="http://schemas.microsoft.com/office/drawing/2014/main" id="{676D1C45-38AC-1A9C-68E4-53ACE9979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517" y="1469373"/>
            <a:ext cx="2719676" cy="38420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2232F6-3E1C-C774-F282-D990BE3D0C75}"/>
              </a:ext>
            </a:extLst>
          </p:cNvPr>
          <p:cNvPicPr>
            <a:picLocks noChangeAspect="1"/>
          </p:cNvPicPr>
          <p:nvPr/>
        </p:nvPicPr>
        <p:blipFill>
          <a:blip r:embed="rId3"/>
          <a:stretch>
            <a:fillRect/>
          </a:stretch>
        </p:blipFill>
        <p:spPr>
          <a:xfrm>
            <a:off x="1549197" y="5652144"/>
            <a:ext cx="7317712" cy="826194"/>
          </a:xfrm>
          <a:prstGeom prst="rect">
            <a:avLst/>
          </a:prstGeom>
        </p:spPr>
      </p:pic>
    </p:spTree>
    <p:extLst>
      <p:ext uri="{BB962C8B-B14F-4D97-AF65-F5344CB8AC3E}">
        <p14:creationId xmlns:p14="http://schemas.microsoft.com/office/powerpoint/2010/main" val="1535768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6983BF3-7627-BEBA-2FBF-1825F907C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FE5DD-9A95-6F03-AB44-8791BF318B90}"/>
              </a:ext>
            </a:extLst>
          </p:cNvPr>
          <p:cNvSpPr>
            <a:spLocks noGrp="1"/>
          </p:cNvSpPr>
          <p:nvPr>
            <p:ph type="title"/>
          </p:nvPr>
        </p:nvSpPr>
        <p:spPr>
          <a:xfrm>
            <a:off x="603504" y="964692"/>
            <a:ext cx="2300202" cy="1188720"/>
          </a:xfrm>
        </p:spPr>
        <p:txBody>
          <a:bodyPr vert="horz" lIns="274320" tIns="182880" rIns="274320" bIns="182880" rtlCol="0" anchorCtr="1">
            <a:normAutofit/>
          </a:bodyPr>
          <a:lstStyle/>
          <a:p>
            <a:r>
              <a:rPr lang="en-US" sz="1400" dirty="0">
                <a:latin typeface="Times New Roman" panose="02020603050405020304" pitchFamily="18" charset="0"/>
                <a:cs typeface="Times New Roman" panose="02020603050405020304" pitchFamily="18" charset="0"/>
              </a:rPr>
              <a:t>Case Studies from King’s College London</a:t>
            </a:r>
          </a:p>
        </p:txBody>
      </p:sp>
      <p:sp>
        <p:nvSpPr>
          <p:cNvPr id="3" name="Content Placeholder 2">
            <a:extLst>
              <a:ext uri="{FF2B5EF4-FFF2-40B4-BE49-F238E27FC236}">
                <a16:creationId xmlns:a16="http://schemas.microsoft.com/office/drawing/2014/main" id="{0B547874-AF52-1E01-4721-B4BF7B6327D4}"/>
              </a:ext>
            </a:extLst>
          </p:cNvPr>
          <p:cNvSpPr>
            <a:spLocks noGrp="1"/>
          </p:cNvSpPr>
          <p:nvPr>
            <p:ph idx="1"/>
          </p:nvPr>
        </p:nvSpPr>
        <p:spPr>
          <a:xfrm>
            <a:off x="357003" y="2440795"/>
            <a:ext cx="2890918" cy="3579876"/>
          </a:xfrm>
        </p:spPr>
        <p:txBody>
          <a:bodyPr vert="horz" lIns="91440" tIns="45720" rIns="91440" bIns="45720" rtlCol="0">
            <a:normAutofit/>
          </a:bodyPr>
          <a:lstStyle/>
          <a:p>
            <a:pPr marL="0" indent="0">
              <a:buNone/>
            </a:pPr>
            <a:r>
              <a:rPr lang="en-US" sz="1700"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Moving/homing </a:t>
            </a:r>
            <a:r>
              <a:rPr lang="en-US" sz="1700" dirty="0">
                <a:latin typeface="Times New Roman" panose="02020603050405020304" pitchFamily="18" charset="0"/>
                <a:cs typeface="Times New Roman" panose="02020603050405020304" pitchFamily="18" charset="0"/>
              </a:rPr>
              <a:t>by </a:t>
            </a:r>
            <a:r>
              <a:rPr lang="en-US" sz="1700" i="1" dirty="0" err="1">
                <a:latin typeface="Times New Roman" panose="02020603050405020304" pitchFamily="18" charset="0"/>
                <a:cs typeface="Times New Roman" panose="02020603050405020304" pitchFamily="18" charset="0"/>
              </a:rPr>
              <a:t>kindredpacket</a:t>
            </a:r>
            <a:r>
              <a:rPr lang="en-US" sz="1700" i="1"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centred</a:t>
            </a:r>
            <a:r>
              <a:rPr lang="en-US" sz="1700" dirty="0">
                <a:latin typeface="Times New Roman" panose="02020603050405020304" pitchFamily="18" charset="0"/>
                <a:cs typeface="Times New Roman" panose="02020603050405020304" pitchFamily="18" charset="0"/>
              </a:rPr>
              <a:t> on people with East and Southeast Asian backgrounds and intersections between home, movement and digital technologies. </a:t>
            </a:r>
          </a:p>
          <a:p>
            <a:pPr marL="0" indent="0">
              <a:buNone/>
            </a:pPr>
            <a:r>
              <a:rPr lang="en-US" sz="1700" dirty="0">
                <a:latin typeface="Times New Roman" panose="02020603050405020304" pitchFamily="18" charset="0"/>
                <a:cs typeface="Times New Roman" panose="02020603050405020304" pitchFamily="18" charset="0"/>
              </a:rPr>
              <a:t>Dr Wing-Fai Leung (Culture, Media &amp; Creative Industries), Dr Jonathan Gray (Digital Humanities) and David Kam (movement artist and teacher).</a:t>
            </a:r>
          </a:p>
        </p:txBody>
      </p:sp>
      <p:sp>
        <p:nvSpPr>
          <p:cNvPr id="1043" name="Rectangle 1042">
            <a:extLst>
              <a:ext uri="{FF2B5EF4-FFF2-40B4-BE49-F238E27FC236}">
                <a16:creationId xmlns:a16="http://schemas.microsoft.com/office/drawing/2014/main" id="{E79F43DA-9CE4-E101-D12D-82B6AE3BC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063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Rectangle 1043">
            <a:extLst>
              <a:ext uri="{FF2B5EF4-FFF2-40B4-BE49-F238E27FC236}">
                <a16:creationId xmlns:a16="http://schemas.microsoft.com/office/drawing/2014/main" id="{10035CA8-250D-D5FE-42D5-7DF2C9D69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351" y="1128683"/>
            <a:ext cx="4918644"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390D8ACD-283A-9DA6-6991-859DEE635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845" y="1179945"/>
            <a:ext cx="4763655" cy="449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7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78EBEAE-0CCE-4D72-0AD6-64297343BC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A9FF4-3828-32B5-4FA1-7296B6891FEC}"/>
              </a:ext>
            </a:extLst>
          </p:cNvPr>
          <p:cNvSpPr>
            <a:spLocks noGrp="1"/>
          </p:cNvSpPr>
          <p:nvPr>
            <p:ph idx="1"/>
          </p:nvPr>
        </p:nvSpPr>
        <p:spPr>
          <a:xfrm>
            <a:off x="3504077" y="877823"/>
            <a:ext cx="5162304" cy="2959155"/>
          </a:xfrm>
        </p:spPr>
        <p:txBody>
          <a:bodyPr>
            <a:normAutofit/>
          </a:bodyPr>
          <a:lstStyle/>
          <a:p>
            <a:pPr marL="0" indent="0">
              <a:buNone/>
            </a:pPr>
            <a:r>
              <a:rPr lang="en-US" sz="1700"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Race Across the Channel </a:t>
            </a:r>
            <a:r>
              <a:rPr lang="en-US" sz="1700" dirty="0">
                <a:latin typeface="Times New Roman" panose="02020603050405020304" pitchFamily="18" charset="0"/>
                <a:cs typeface="Times New Roman" panose="02020603050405020304" pitchFamily="18" charset="0"/>
              </a:rPr>
              <a:t>investigated the digressive strategies used by French and British elites to counter antiracist scholarship.</a:t>
            </a:r>
          </a:p>
          <a:p>
            <a:pPr marL="0" indent="0">
              <a:buNone/>
            </a:pPr>
            <a:r>
              <a:rPr lang="en-US" sz="1700" dirty="0">
                <a:latin typeface="Times New Roman" panose="02020603050405020304" pitchFamily="18" charset="0"/>
                <a:cs typeface="Times New Roman" panose="02020603050405020304" pitchFamily="18" charset="0"/>
              </a:rPr>
              <a:t>Dr Reza Zia-Ebrahimi (History), </a:t>
            </a:r>
            <a:r>
              <a:rPr lang="en-US" sz="1700" dirty="0" err="1">
                <a:latin typeface="Times New Roman" panose="02020603050405020304" pitchFamily="18" charset="0"/>
                <a:cs typeface="Times New Roman" panose="02020603050405020304" pitchFamily="18" charset="0"/>
              </a:rPr>
              <a:t>Rokhaya</a:t>
            </a:r>
            <a:r>
              <a:rPr lang="en-US" sz="1700" dirty="0">
                <a:latin typeface="Times New Roman" panose="02020603050405020304" pitchFamily="18" charset="0"/>
                <a:cs typeface="Times New Roman" panose="02020603050405020304" pitchFamily="18" charset="0"/>
              </a:rPr>
              <a:t> Diallo and Grace Ly (writers, journalists and activists)</a:t>
            </a:r>
          </a:p>
        </p:txBody>
      </p:sp>
      <p:sp>
        <p:nvSpPr>
          <p:cNvPr id="13" name="Rectangle 12">
            <a:extLst>
              <a:ext uri="{FF2B5EF4-FFF2-40B4-BE49-F238E27FC236}">
                <a16:creationId xmlns:a16="http://schemas.microsoft.com/office/drawing/2014/main" id="{6AB3B022-E243-44C5-9A6D-1AA91B61D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4167" y="3822192"/>
            <a:ext cx="5162213" cy="20684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BA61F86-84DB-46C4-A28C-C249C8532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3905450"/>
            <a:ext cx="5040630"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4AA52C-311C-AF46-EEF5-4DED4997D73A}"/>
              </a:ext>
            </a:extLst>
          </p:cNvPr>
          <p:cNvPicPr>
            <a:picLocks noChangeAspect="1"/>
          </p:cNvPicPr>
          <p:nvPr/>
        </p:nvPicPr>
        <p:blipFill>
          <a:blip r:embed="rId2"/>
          <a:stretch>
            <a:fillRect/>
          </a:stretch>
        </p:blipFill>
        <p:spPr>
          <a:xfrm>
            <a:off x="333756" y="2647406"/>
            <a:ext cx="8476488" cy="3367484"/>
          </a:xfrm>
          <a:prstGeom prst="rect">
            <a:avLst/>
          </a:prstGeom>
        </p:spPr>
      </p:pic>
      <p:sp>
        <p:nvSpPr>
          <p:cNvPr id="6" name="Title 1">
            <a:extLst>
              <a:ext uri="{FF2B5EF4-FFF2-40B4-BE49-F238E27FC236}">
                <a16:creationId xmlns:a16="http://schemas.microsoft.com/office/drawing/2014/main" id="{5D60C13D-3978-C799-8159-C1E5D37DA5B0}"/>
              </a:ext>
            </a:extLst>
          </p:cNvPr>
          <p:cNvSpPr txBox="1">
            <a:spLocks/>
          </p:cNvSpPr>
          <p:nvPr/>
        </p:nvSpPr>
        <p:spPr>
          <a:xfrm>
            <a:off x="603504" y="964692"/>
            <a:ext cx="2300202"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1400" dirty="0">
                <a:latin typeface="Times New Roman" panose="02020603050405020304" pitchFamily="18" charset="0"/>
                <a:cs typeface="Times New Roman" panose="02020603050405020304" pitchFamily="18" charset="0"/>
              </a:rPr>
              <a:t>Case Studies from King’s College London</a:t>
            </a:r>
          </a:p>
        </p:txBody>
      </p:sp>
    </p:spTree>
    <p:extLst>
      <p:ext uri="{BB962C8B-B14F-4D97-AF65-F5344CB8AC3E}">
        <p14:creationId xmlns:p14="http://schemas.microsoft.com/office/powerpoint/2010/main" val="2978158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p:spPr>
        <p:txBody>
          <a:bodyPr>
            <a:normAutofit/>
          </a:bodyPr>
          <a:lstStyle/>
          <a:p>
            <a:r>
              <a:rPr dirty="0">
                <a:latin typeface="Times New Roman" panose="02020603050405020304" pitchFamily="18" charset="0"/>
                <a:cs typeface="Times New Roman" panose="02020603050405020304" pitchFamily="18" charset="0"/>
              </a:rPr>
              <a:t>Brainstorming: Bringing Activism</a:t>
            </a:r>
            <a:r>
              <a:rPr lang="en-GB"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to Festivals</a:t>
            </a:r>
          </a:p>
        </p:txBody>
      </p:sp>
      <p:sp>
        <p:nvSpPr>
          <p:cNvPr id="3" name="Content Placeholder 2"/>
          <p:cNvSpPr>
            <a:spLocks noGrp="1"/>
          </p:cNvSpPr>
          <p:nvPr>
            <p:ph idx="1"/>
          </p:nvPr>
        </p:nvSpPr>
        <p:spPr>
          <a:xfrm>
            <a:off x="1279546" y="1843590"/>
            <a:ext cx="6584634" cy="3463230"/>
          </a:xfrm>
        </p:spPr>
        <p:txBody>
          <a:bodyPr>
            <a:noAutofit/>
          </a:bodyPr>
          <a:lstStyle/>
          <a:p>
            <a:pPr>
              <a:lnSpc>
                <a:spcPct val="90000"/>
              </a:lnSpc>
              <a:spcAft>
                <a:spcPts val="800"/>
              </a:spcAft>
            </a:pPr>
            <a:r>
              <a:rPr lang="en-GB" sz="1700" b="1"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Small Group Discussion </a:t>
            </a:r>
            <a:endParaRPr lang="en-GB" sz="1700"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90000"/>
              </a:lnSpc>
              <a:spcAft>
                <a:spcPts val="800"/>
              </a:spcAft>
              <a:buSzPts val="1000"/>
              <a:buFont typeface="Symbol" panose="05050102010706020507" pitchFamily="18" charset="2"/>
              <a:buChar char=""/>
              <a:tabLst>
                <a:tab pos="457200" algn="l"/>
              </a:tabLst>
            </a:pPr>
            <a:r>
              <a:rPr lang="en-GB" sz="1700"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Divide into </a:t>
            </a:r>
            <a:r>
              <a:rPr lang="en-GB" sz="1700" b="1"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small groups</a:t>
            </a:r>
            <a:r>
              <a:rPr lang="en-GB" sz="1700"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90000"/>
              </a:lnSpc>
              <a:spcAft>
                <a:spcPts val="800"/>
              </a:spcAft>
              <a:buSzPts val="1000"/>
              <a:buFont typeface="Symbol" panose="05050102010706020507" pitchFamily="18" charset="2"/>
              <a:buChar char=""/>
              <a:tabLst>
                <a:tab pos="457200" algn="l"/>
              </a:tabLst>
            </a:pPr>
            <a:r>
              <a:rPr lang="en-GB" sz="1700"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Each group to answer a question (10 mins): </a:t>
            </a:r>
          </a:p>
          <a:p>
            <a:pPr marL="742950" lvl="1" indent="-285750">
              <a:lnSpc>
                <a:spcPct val="90000"/>
              </a:lnSpc>
              <a:spcAft>
                <a:spcPts val="800"/>
              </a:spcAft>
              <a:buFont typeface="+mj-lt"/>
              <a:buAutoNum type="arabicPeriod"/>
              <a:tabLst>
                <a:tab pos="914400" algn="l"/>
              </a:tabLst>
            </a:pPr>
            <a:r>
              <a:rPr lang="en-GB" sz="1700" b="1" i="1"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How might engaging with activists enhance the impact of festivals?</a:t>
            </a:r>
          </a:p>
          <a:p>
            <a:pPr marL="742950" lvl="1" indent="-285750">
              <a:lnSpc>
                <a:spcPct val="90000"/>
              </a:lnSpc>
              <a:spcAft>
                <a:spcPts val="800"/>
              </a:spcAft>
              <a:buFont typeface="+mj-lt"/>
              <a:buAutoNum type="arabicPeriod"/>
              <a:tabLst>
                <a:tab pos="914400" algn="l"/>
              </a:tabLst>
            </a:pPr>
            <a:r>
              <a:rPr lang="en-GB" sz="1700" b="1" i="1" kern="1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Why might activists wish to be involved in festivals?</a:t>
            </a:r>
            <a:endParaRPr lang="en-GB" sz="1700" b="1"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90000"/>
              </a:lnSpc>
              <a:spcAft>
                <a:spcPts val="800"/>
              </a:spcAft>
              <a:buFont typeface="+mj-lt"/>
              <a:buAutoNum type="arabicPeriod"/>
              <a:tabLst>
                <a:tab pos="914400" algn="l"/>
              </a:tabLst>
            </a:pPr>
            <a:r>
              <a:rPr lang="en-GB" sz="1700" b="1" i="1"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What barriers might exist for festivals looking to engage with activists, and how might these barriers be overcome?</a:t>
            </a:r>
            <a:endParaRPr lang="en-GB" sz="1700"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90000"/>
              </a:lnSpc>
              <a:spcAft>
                <a:spcPts val="800"/>
              </a:spcAft>
              <a:buSzPts val="1000"/>
              <a:buFont typeface="Symbol" panose="05050102010706020507" pitchFamily="18" charset="2"/>
              <a:buChar char=""/>
              <a:tabLst>
                <a:tab pos="457200" algn="l"/>
              </a:tabLst>
            </a:pPr>
            <a:r>
              <a:rPr lang="en-GB" sz="1700" kern="1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Each group to share key takeaways.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B2BE627E82BC4BAFF6F72779512BEE" ma:contentTypeVersion="26" ma:contentTypeDescription="Create a new document." ma:contentTypeScope="" ma:versionID="a308e2f66c5445c7c0ed42a5b5f60746">
  <xsd:schema xmlns:xsd="http://www.w3.org/2001/XMLSchema" xmlns:xs="http://www.w3.org/2001/XMLSchema" xmlns:p="http://schemas.microsoft.com/office/2006/metadata/properties" xmlns:ns1="http://schemas.microsoft.com/sharepoint/v3" xmlns:ns2="5888dc7e-574f-412b-b0c1-d1272ceede5a" xmlns:ns3="f35cf21f-4c90-4c31-b2be-962ed3f04f12" targetNamespace="http://schemas.microsoft.com/office/2006/metadata/properties" ma:root="true" ma:fieldsID="f480723274008f11133b0edb9a2e3aec" ns1:_="" ns2:_="" ns3:_="">
    <xsd:import namespace="http://schemas.microsoft.com/sharepoint/v3"/>
    <xsd:import namespace="5888dc7e-574f-412b-b0c1-d1272ceede5a"/>
    <xsd:import namespace="f35cf21f-4c90-4c31-b2be-962ed3f04f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1:_dlc_ExpireDateSaved" minOccurs="0"/>
                <xsd:element ref="ns1:_dlc_ExpireDate" minOccurs="0"/>
                <xsd:element ref="ns1:_dlc_Exempt" minOccurs="0"/>
                <xsd:element ref="ns3:MediaLengthInSeconds" minOccurs="0"/>
                <xsd:element ref="ns3:lcf76f155ced4ddcb4097134ff3c332f" minOccurs="0"/>
                <xsd:element ref="ns2:TaxCatchAll" minOccurs="0"/>
                <xsd:element ref="ns3:Preview"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88dc7e-574f-412b-b0c1-d1272ceede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30" nillable="true" ma:displayName="Taxonomy Catch All Column" ma:hidden="true" ma:list="{8d00c09c-64cc-40b5-b62d-98cd3ea61ec5}" ma:internalName="TaxCatchAll" ma:showField="CatchAllData" ma:web="5888dc7e-574f-412b-b0c1-d1272ceede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5cf21f-4c90-4c31-b2be-962ed3f04f1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467a9367-3028-4b03-bdb8-e3689ed89ff4" ma:termSetId="09814cd3-568e-fe90-9814-8d621ff8fb84" ma:anchorId="fba54fb3-c3e1-fe81-a776-ca4b69148c4d" ma:open="true" ma:isKeyword="false">
      <xsd:complexType>
        <xsd:sequence>
          <xsd:element ref="pc:Terms" minOccurs="0" maxOccurs="1"/>
        </xsd:sequence>
      </xsd:complexType>
    </xsd:element>
    <xsd:element name="Preview" ma:index="31" nillable="true" ma:displayName="Preview" ma:format="Thumbnail" ma:internalName="Preview">
      <xsd:simpleType>
        <xsd:restriction base="dms:Unknow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5cf21f-4c90-4c31-b2be-962ed3f04f1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5888dc7e-574f-412b-b0c1-d1272ceede5a" xsi:nil="true"/>
    <Preview xmlns="f35cf21f-4c90-4c31-b2be-962ed3f04f12" xsi:nil="true"/>
  </documentManagement>
</p:properties>
</file>

<file path=customXml/itemProps1.xml><?xml version="1.0" encoding="utf-8"?>
<ds:datastoreItem xmlns:ds="http://schemas.openxmlformats.org/officeDocument/2006/customXml" ds:itemID="{B2C37171-E0AB-47A4-BF7B-831EA4D9DDEC}">
  <ds:schemaRefs>
    <ds:schemaRef ds:uri="http://schemas.microsoft.com/sharepoint/v3/contenttype/forms"/>
  </ds:schemaRefs>
</ds:datastoreItem>
</file>

<file path=customXml/itemProps2.xml><?xml version="1.0" encoding="utf-8"?>
<ds:datastoreItem xmlns:ds="http://schemas.openxmlformats.org/officeDocument/2006/customXml" ds:itemID="{72013B41-1A7D-4BFD-A797-596AD625795E}"/>
</file>

<file path=customXml/itemProps3.xml><?xml version="1.0" encoding="utf-8"?>
<ds:datastoreItem xmlns:ds="http://schemas.openxmlformats.org/officeDocument/2006/customXml" ds:itemID="{6B48BDD9-9F5C-4ED2-A61E-CE4D4CDD8955}">
  <ds:schemaRefs>
    <ds:schemaRef ds:uri="http://schemas.microsoft.com/office/2006/documentManagement/types"/>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http://purl.org/dc/elements/1.1/"/>
    <ds:schemaRef ds:uri="9f5a7b1f-db2f-45b0-94a5-beba075ef20a"/>
    <ds:schemaRef ds:uri="http://schemas.microsoft.com/office/infopath/2007/PartnerControls"/>
    <ds:schemaRef ds:uri="c83a87d2-9602-4db7-aaa1-87a3b813506a"/>
  </ds:schemaRefs>
</ds:datastoreItem>
</file>

<file path=docProps/app.xml><?xml version="1.0" encoding="utf-8"?>
<Properties xmlns="http://schemas.openxmlformats.org/officeDocument/2006/extended-properties" xmlns:vt="http://schemas.openxmlformats.org/officeDocument/2006/docPropsVTypes">
  <Template>TM10001115[[fn=Parcel]]</Template>
  <TotalTime>698</TotalTime>
  <Words>678</Words>
  <Application>Microsoft Office PowerPoint</Application>
  <PresentationFormat>On-screen Show (4:3)</PresentationFormat>
  <Paragraphs>52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Gill Sans MT</vt:lpstr>
      <vt:lpstr>Symbol</vt:lpstr>
      <vt:lpstr>Times New Roman</vt:lpstr>
      <vt:lpstr>Parcel</vt:lpstr>
      <vt:lpstr>Learnings from Activist-in-Residence (AiR) Schemes in Universities</vt:lpstr>
      <vt:lpstr>Icebreaker: Envisioning aCTIVISM</vt:lpstr>
      <vt:lpstr>Searching for an Activist</vt:lpstr>
      <vt:lpstr>Some theory on activism in universities</vt:lpstr>
      <vt:lpstr>Case Studies from King’s College London</vt:lpstr>
      <vt:lpstr>Case Studies from King’s College London</vt:lpstr>
      <vt:lpstr>Case Studies from King’s College London</vt:lpstr>
      <vt:lpstr>PowerPoint Presentation</vt:lpstr>
      <vt:lpstr>Brainstorming: Bringing Activism to Festivals</vt:lpstr>
      <vt:lpstr>Reflection on Identity &amp; Collaboration</vt:lpstr>
      <vt:lpstr>Closing &amp; Q&amp;A</vt:lpstr>
      <vt:lpstr>Relevant 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Rebecca Pericleous</dc:creator>
  <cp:keywords/>
  <dc:description>generated using python-pptx</dc:description>
  <cp:lastModifiedBy>Rebecca Pericleous</cp:lastModifiedBy>
  <cp:revision>8</cp:revision>
  <dcterms:created xsi:type="dcterms:W3CDTF">2013-01-27T09:14:16Z</dcterms:created>
  <dcterms:modified xsi:type="dcterms:W3CDTF">2025-02-06T17:53:31Z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0x0101003AB2BE627E82BC4BAFF6F72779512BEE</vt:lpwstr>
  </property>
  <property fmtid="{D5CDD505-2E9C-101B-9397-08002B2CF9AE}" pid="3" name="_dlc_policyId">
    <vt:lpwstr/>
  </property>
  <property fmtid="{D5CDD505-2E9C-101B-9397-08002B2CF9AE}" pid="4" name="ItemRetentionFormula">
    <vt:lpwstr/>
  </property>
</Properties>
</file>